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0" r:id="rId4"/>
    <p:sldId id="268" r:id="rId5"/>
    <p:sldId id="267" r:id="rId6"/>
    <p:sldId id="269" r:id="rId7"/>
    <p:sldId id="270" r:id="rId8"/>
    <p:sldId id="271" r:id="rId9"/>
    <p:sldId id="279" r:id="rId10"/>
    <p:sldId id="278" r:id="rId11"/>
    <p:sldId id="294" r:id="rId12"/>
    <p:sldId id="295" r:id="rId13"/>
    <p:sldId id="276" r:id="rId14"/>
    <p:sldId id="280" r:id="rId15"/>
    <p:sldId id="265" r:id="rId16"/>
    <p:sldId id="277" r:id="rId17"/>
    <p:sldId id="289" r:id="rId18"/>
    <p:sldId id="290" r:id="rId19"/>
    <p:sldId id="291" r:id="rId20"/>
    <p:sldId id="292" r:id="rId21"/>
    <p:sldId id="293" r:id="rId22"/>
    <p:sldId id="262" r:id="rId23"/>
    <p:sldId id="281" r:id="rId24"/>
    <p:sldId id="297" r:id="rId25"/>
    <p:sldId id="2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6BEDEF-0A14-47E0-948D-B27BF57BFE2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7F17AB5-A5E3-47FB-8AD7-C77EF3DE3B9C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Healthy Existence of agriculture</a:t>
          </a:r>
        </a:p>
      </dgm:t>
    </dgm:pt>
    <dgm:pt modelId="{39A47B0D-57C4-4C21-9A8B-54F0964EC955}" type="parTrans" cxnId="{46136452-BC5F-4B6B-AD9B-307B9DF042E2}">
      <dgm:prSet/>
      <dgm:spPr/>
      <dgm:t>
        <a:bodyPr/>
        <a:lstStyle/>
        <a:p>
          <a:endParaRPr lang="en-US"/>
        </a:p>
      </dgm:t>
    </dgm:pt>
    <dgm:pt modelId="{51C78590-A315-4A7C-8FF4-5B6A63C9880B}" type="sibTrans" cxnId="{46136452-BC5F-4B6B-AD9B-307B9DF042E2}">
      <dgm:prSet/>
      <dgm:spPr/>
      <dgm:t>
        <a:bodyPr/>
        <a:lstStyle/>
        <a:p>
          <a:endParaRPr lang="en-US"/>
        </a:p>
      </dgm:t>
    </dgm:pt>
    <dgm:pt modelId="{1FCCBF01-AE47-4C18-AC6F-9C79B51FDC30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World’s food Demands</a:t>
          </a:r>
        </a:p>
      </dgm:t>
    </dgm:pt>
    <dgm:pt modelId="{F5A82548-7C82-4EA0-8C4A-944A6E684156}" type="parTrans" cxnId="{23AB578E-B907-4A30-A839-809AFFBF720D}">
      <dgm:prSet/>
      <dgm:spPr/>
      <dgm:t>
        <a:bodyPr/>
        <a:lstStyle/>
        <a:p>
          <a:endParaRPr lang="en-US"/>
        </a:p>
      </dgm:t>
    </dgm:pt>
    <dgm:pt modelId="{469B98E4-CADD-4014-8006-0AAF3F529182}" type="sibTrans" cxnId="{23AB578E-B907-4A30-A839-809AFFBF720D}">
      <dgm:prSet/>
      <dgm:spPr/>
      <dgm:t>
        <a:bodyPr/>
        <a:lstStyle/>
        <a:p>
          <a:endParaRPr lang="en-US"/>
        </a:p>
      </dgm:t>
    </dgm:pt>
    <dgm:pt modelId="{269AD704-98DC-4B0E-9B14-9C850914C0EA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Supporting farmers  </a:t>
          </a:r>
          <a:endParaRPr lang="en-US" sz="1500" dirty="0"/>
        </a:p>
      </dgm:t>
    </dgm:pt>
    <dgm:pt modelId="{B84D9FCA-DD29-401F-A015-02A1C13AE9FF}" type="parTrans" cxnId="{72E3CFC9-2A96-49BA-A391-177AC5F5E26D}">
      <dgm:prSet/>
      <dgm:spPr/>
      <dgm:t>
        <a:bodyPr/>
        <a:lstStyle/>
        <a:p>
          <a:endParaRPr lang="en-US"/>
        </a:p>
      </dgm:t>
    </dgm:pt>
    <dgm:pt modelId="{F1EB3288-632C-4E16-ACA7-B71303143207}" type="sibTrans" cxnId="{72E3CFC9-2A96-49BA-A391-177AC5F5E26D}">
      <dgm:prSet/>
      <dgm:spPr/>
      <dgm:t>
        <a:bodyPr/>
        <a:lstStyle/>
        <a:p>
          <a:endParaRPr lang="en-US"/>
        </a:p>
      </dgm:t>
    </dgm:pt>
    <dgm:pt modelId="{74D1537A-FFAE-492C-ABE0-D61783E9A392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Recommend the crop based on the factors</a:t>
          </a:r>
          <a:endParaRPr lang="en-US" sz="1500" dirty="0"/>
        </a:p>
      </dgm:t>
    </dgm:pt>
    <dgm:pt modelId="{F1397B25-8634-4892-8386-2229F259ECFC}" type="parTrans" cxnId="{CCF3ACF6-EF16-45ED-9B12-ABFADA4217F4}">
      <dgm:prSet/>
      <dgm:spPr/>
      <dgm:t>
        <a:bodyPr/>
        <a:lstStyle/>
        <a:p>
          <a:endParaRPr lang="en-US"/>
        </a:p>
      </dgm:t>
    </dgm:pt>
    <dgm:pt modelId="{D7255DC1-888C-4696-A095-886675622979}" type="sibTrans" cxnId="{CCF3ACF6-EF16-45ED-9B12-ABFADA4217F4}">
      <dgm:prSet/>
      <dgm:spPr/>
      <dgm:t>
        <a:bodyPr/>
        <a:lstStyle/>
        <a:p>
          <a:endParaRPr lang="en-US"/>
        </a:p>
      </dgm:t>
    </dgm:pt>
    <dgm:pt modelId="{7BF0532C-A7BA-4FA7-B853-F45BB1942BF3}" type="pres">
      <dgm:prSet presAssocID="{936BEDEF-0A14-47E0-948D-B27BF57BFE2D}" presName="root" presStyleCnt="0">
        <dgm:presLayoutVars>
          <dgm:dir/>
          <dgm:resizeHandles val="exact"/>
        </dgm:presLayoutVars>
      </dgm:prSet>
      <dgm:spPr/>
    </dgm:pt>
    <dgm:pt modelId="{1AE7B35D-43E2-45A2-865D-C8882D5BBCC0}" type="pres">
      <dgm:prSet presAssocID="{87F17AB5-A5E3-47FB-8AD7-C77EF3DE3B9C}" presName="compNode" presStyleCnt="0"/>
      <dgm:spPr/>
    </dgm:pt>
    <dgm:pt modelId="{5F478FE8-7B56-44FF-B6F2-6F67D14BA2ED}" type="pres">
      <dgm:prSet presAssocID="{87F17AB5-A5E3-47FB-8AD7-C77EF3DE3B9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DB424D1D-8BFC-4B5E-A123-2709EEFB591E}" type="pres">
      <dgm:prSet presAssocID="{87F17AB5-A5E3-47FB-8AD7-C77EF3DE3B9C}" presName="spaceRect" presStyleCnt="0"/>
      <dgm:spPr/>
    </dgm:pt>
    <dgm:pt modelId="{04E7A7F0-4C16-45A0-9D01-4D334FCF420C}" type="pres">
      <dgm:prSet presAssocID="{87F17AB5-A5E3-47FB-8AD7-C77EF3DE3B9C}" presName="textRect" presStyleLbl="revTx" presStyleIdx="0" presStyleCnt="4">
        <dgm:presLayoutVars>
          <dgm:chMax val="1"/>
          <dgm:chPref val="1"/>
        </dgm:presLayoutVars>
      </dgm:prSet>
      <dgm:spPr/>
    </dgm:pt>
    <dgm:pt modelId="{F27361D6-69B1-460E-B0F5-857BC365ED79}" type="pres">
      <dgm:prSet presAssocID="{51C78590-A315-4A7C-8FF4-5B6A63C9880B}" presName="sibTrans" presStyleCnt="0"/>
      <dgm:spPr/>
    </dgm:pt>
    <dgm:pt modelId="{361969EF-6504-4B12-8154-F0E13EB9437E}" type="pres">
      <dgm:prSet presAssocID="{1FCCBF01-AE47-4C18-AC6F-9C79B51FDC30}" presName="compNode" presStyleCnt="0"/>
      <dgm:spPr/>
    </dgm:pt>
    <dgm:pt modelId="{9ABF5603-F3DC-48EC-A96F-CDD454CFD778}" type="pres">
      <dgm:prSet presAssocID="{1FCCBF01-AE47-4C18-AC6F-9C79B51FDC3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BA95C0DE-DC99-4BED-94C7-590B77CDB311}" type="pres">
      <dgm:prSet presAssocID="{1FCCBF01-AE47-4C18-AC6F-9C79B51FDC30}" presName="spaceRect" presStyleCnt="0"/>
      <dgm:spPr/>
    </dgm:pt>
    <dgm:pt modelId="{C9C2825B-6E59-4699-B32F-49648A324A2A}" type="pres">
      <dgm:prSet presAssocID="{1FCCBF01-AE47-4C18-AC6F-9C79B51FDC30}" presName="textRect" presStyleLbl="revTx" presStyleIdx="1" presStyleCnt="4">
        <dgm:presLayoutVars>
          <dgm:chMax val="1"/>
          <dgm:chPref val="1"/>
        </dgm:presLayoutVars>
      </dgm:prSet>
      <dgm:spPr/>
    </dgm:pt>
    <dgm:pt modelId="{2F0D82BB-E590-4C6F-BAB9-8A466867FDB1}" type="pres">
      <dgm:prSet presAssocID="{469B98E4-CADD-4014-8006-0AAF3F529182}" presName="sibTrans" presStyleCnt="0"/>
      <dgm:spPr/>
    </dgm:pt>
    <dgm:pt modelId="{DCDB3957-68BB-4D69-B005-C759ECA719AE}" type="pres">
      <dgm:prSet presAssocID="{269AD704-98DC-4B0E-9B14-9C850914C0EA}" presName="compNode" presStyleCnt="0"/>
      <dgm:spPr/>
    </dgm:pt>
    <dgm:pt modelId="{1F077F23-72C6-4237-B0D8-F66EEAB9E7A5}" type="pres">
      <dgm:prSet presAssocID="{269AD704-98DC-4B0E-9B14-9C850914C0E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CCCC101B-FB4B-4549-A5CE-CFA03205CEDC}" type="pres">
      <dgm:prSet presAssocID="{269AD704-98DC-4B0E-9B14-9C850914C0EA}" presName="spaceRect" presStyleCnt="0"/>
      <dgm:spPr/>
    </dgm:pt>
    <dgm:pt modelId="{FEE809F9-6177-4D7D-ADEE-31341BFF8040}" type="pres">
      <dgm:prSet presAssocID="{269AD704-98DC-4B0E-9B14-9C850914C0EA}" presName="textRect" presStyleLbl="revTx" presStyleIdx="2" presStyleCnt="4">
        <dgm:presLayoutVars>
          <dgm:chMax val="1"/>
          <dgm:chPref val="1"/>
        </dgm:presLayoutVars>
      </dgm:prSet>
      <dgm:spPr/>
    </dgm:pt>
    <dgm:pt modelId="{98670AB3-8801-41EF-AD4E-1446DAB72308}" type="pres">
      <dgm:prSet presAssocID="{F1EB3288-632C-4E16-ACA7-B71303143207}" presName="sibTrans" presStyleCnt="0"/>
      <dgm:spPr/>
    </dgm:pt>
    <dgm:pt modelId="{41C84C16-7B04-42B7-B4AA-A6590627EF3F}" type="pres">
      <dgm:prSet presAssocID="{74D1537A-FFAE-492C-ABE0-D61783E9A392}" presName="compNode" presStyleCnt="0"/>
      <dgm:spPr/>
    </dgm:pt>
    <dgm:pt modelId="{6DE7B2C9-D0C4-4210-8E60-7061A0BA0959}" type="pres">
      <dgm:prSet presAssocID="{74D1537A-FFAE-492C-ABE0-D61783E9A39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vest Basket"/>
        </a:ext>
      </dgm:extLst>
    </dgm:pt>
    <dgm:pt modelId="{D910473A-9FF5-491C-8D88-1E782D078237}" type="pres">
      <dgm:prSet presAssocID="{74D1537A-FFAE-492C-ABE0-D61783E9A392}" presName="spaceRect" presStyleCnt="0"/>
      <dgm:spPr/>
    </dgm:pt>
    <dgm:pt modelId="{0F0A8EDF-B5A1-46F8-8836-7692BF945BFF}" type="pres">
      <dgm:prSet presAssocID="{74D1537A-FFAE-492C-ABE0-D61783E9A39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012FB3A-B761-4A39-A32F-81CE8B8DA6A5}" type="presOf" srcId="{1FCCBF01-AE47-4C18-AC6F-9C79B51FDC30}" destId="{C9C2825B-6E59-4699-B32F-49648A324A2A}" srcOrd="0" destOrd="0" presId="urn:microsoft.com/office/officeart/2018/2/layout/IconLabelList"/>
    <dgm:cxn modelId="{BEB3B851-07C9-4AA1-89CD-5B50416E4900}" type="presOf" srcId="{74D1537A-FFAE-492C-ABE0-D61783E9A392}" destId="{0F0A8EDF-B5A1-46F8-8836-7692BF945BFF}" srcOrd="0" destOrd="0" presId="urn:microsoft.com/office/officeart/2018/2/layout/IconLabelList"/>
    <dgm:cxn modelId="{46136452-BC5F-4B6B-AD9B-307B9DF042E2}" srcId="{936BEDEF-0A14-47E0-948D-B27BF57BFE2D}" destId="{87F17AB5-A5E3-47FB-8AD7-C77EF3DE3B9C}" srcOrd="0" destOrd="0" parTransId="{39A47B0D-57C4-4C21-9A8B-54F0964EC955}" sibTransId="{51C78590-A315-4A7C-8FF4-5B6A63C9880B}"/>
    <dgm:cxn modelId="{23AB578E-B907-4A30-A839-809AFFBF720D}" srcId="{936BEDEF-0A14-47E0-948D-B27BF57BFE2D}" destId="{1FCCBF01-AE47-4C18-AC6F-9C79B51FDC30}" srcOrd="1" destOrd="0" parTransId="{F5A82548-7C82-4EA0-8C4A-944A6E684156}" sibTransId="{469B98E4-CADD-4014-8006-0AAF3F529182}"/>
    <dgm:cxn modelId="{81C15CA2-3323-41AE-9B71-AC1D1D5184B0}" type="presOf" srcId="{269AD704-98DC-4B0E-9B14-9C850914C0EA}" destId="{FEE809F9-6177-4D7D-ADEE-31341BFF8040}" srcOrd="0" destOrd="0" presId="urn:microsoft.com/office/officeart/2018/2/layout/IconLabelList"/>
    <dgm:cxn modelId="{72E3CFC9-2A96-49BA-A391-177AC5F5E26D}" srcId="{936BEDEF-0A14-47E0-948D-B27BF57BFE2D}" destId="{269AD704-98DC-4B0E-9B14-9C850914C0EA}" srcOrd="2" destOrd="0" parTransId="{B84D9FCA-DD29-401F-A015-02A1C13AE9FF}" sibTransId="{F1EB3288-632C-4E16-ACA7-B71303143207}"/>
    <dgm:cxn modelId="{0A9349D5-72CD-42E4-BD31-32A1A47A19B5}" type="presOf" srcId="{936BEDEF-0A14-47E0-948D-B27BF57BFE2D}" destId="{7BF0532C-A7BA-4FA7-B853-F45BB1942BF3}" srcOrd="0" destOrd="0" presId="urn:microsoft.com/office/officeart/2018/2/layout/IconLabelList"/>
    <dgm:cxn modelId="{CCF3ACF6-EF16-45ED-9B12-ABFADA4217F4}" srcId="{936BEDEF-0A14-47E0-948D-B27BF57BFE2D}" destId="{74D1537A-FFAE-492C-ABE0-D61783E9A392}" srcOrd="3" destOrd="0" parTransId="{F1397B25-8634-4892-8386-2229F259ECFC}" sibTransId="{D7255DC1-888C-4696-A095-886675622979}"/>
    <dgm:cxn modelId="{CF44B8FC-0EFE-4208-A474-0EE099FCFA20}" type="presOf" srcId="{87F17AB5-A5E3-47FB-8AD7-C77EF3DE3B9C}" destId="{04E7A7F0-4C16-45A0-9D01-4D334FCF420C}" srcOrd="0" destOrd="0" presId="urn:microsoft.com/office/officeart/2018/2/layout/IconLabelList"/>
    <dgm:cxn modelId="{5426A3BA-15BB-42B6-844B-2637A06FB184}" type="presParOf" srcId="{7BF0532C-A7BA-4FA7-B853-F45BB1942BF3}" destId="{1AE7B35D-43E2-45A2-865D-C8882D5BBCC0}" srcOrd="0" destOrd="0" presId="urn:microsoft.com/office/officeart/2018/2/layout/IconLabelList"/>
    <dgm:cxn modelId="{C5B89B11-D723-4378-9BBC-BA57ACFFEC21}" type="presParOf" srcId="{1AE7B35D-43E2-45A2-865D-C8882D5BBCC0}" destId="{5F478FE8-7B56-44FF-B6F2-6F67D14BA2ED}" srcOrd="0" destOrd="0" presId="urn:microsoft.com/office/officeart/2018/2/layout/IconLabelList"/>
    <dgm:cxn modelId="{933A6BE2-68DB-41CA-9691-07FC46572AF3}" type="presParOf" srcId="{1AE7B35D-43E2-45A2-865D-C8882D5BBCC0}" destId="{DB424D1D-8BFC-4B5E-A123-2709EEFB591E}" srcOrd="1" destOrd="0" presId="urn:microsoft.com/office/officeart/2018/2/layout/IconLabelList"/>
    <dgm:cxn modelId="{6DCB2630-9F5B-4E32-9401-285A757EB539}" type="presParOf" srcId="{1AE7B35D-43E2-45A2-865D-C8882D5BBCC0}" destId="{04E7A7F0-4C16-45A0-9D01-4D334FCF420C}" srcOrd="2" destOrd="0" presId="urn:microsoft.com/office/officeart/2018/2/layout/IconLabelList"/>
    <dgm:cxn modelId="{CAB1D253-F971-429B-B505-ACE6A24A25E8}" type="presParOf" srcId="{7BF0532C-A7BA-4FA7-B853-F45BB1942BF3}" destId="{F27361D6-69B1-460E-B0F5-857BC365ED79}" srcOrd="1" destOrd="0" presId="urn:microsoft.com/office/officeart/2018/2/layout/IconLabelList"/>
    <dgm:cxn modelId="{60AEF782-93FD-4E5C-834B-1D5BC27DC12C}" type="presParOf" srcId="{7BF0532C-A7BA-4FA7-B853-F45BB1942BF3}" destId="{361969EF-6504-4B12-8154-F0E13EB9437E}" srcOrd="2" destOrd="0" presId="urn:microsoft.com/office/officeart/2018/2/layout/IconLabelList"/>
    <dgm:cxn modelId="{85A88AA5-511C-46BA-BA15-86E973A7FDD5}" type="presParOf" srcId="{361969EF-6504-4B12-8154-F0E13EB9437E}" destId="{9ABF5603-F3DC-48EC-A96F-CDD454CFD778}" srcOrd="0" destOrd="0" presId="urn:microsoft.com/office/officeart/2018/2/layout/IconLabelList"/>
    <dgm:cxn modelId="{DCB51705-894D-4DB9-AB71-00474D9A39C4}" type="presParOf" srcId="{361969EF-6504-4B12-8154-F0E13EB9437E}" destId="{BA95C0DE-DC99-4BED-94C7-590B77CDB311}" srcOrd="1" destOrd="0" presId="urn:microsoft.com/office/officeart/2018/2/layout/IconLabelList"/>
    <dgm:cxn modelId="{764C6D2C-2611-4AC4-A123-C898553F3CC3}" type="presParOf" srcId="{361969EF-6504-4B12-8154-F0E13EB9437E}" destId="{C9C2825B-6E59-4699-B32F-49648A324A2A}" srcOrd="2" destOrd="0" presId="urn:microsoft.com/office/officeart/2018/2/layout/IconLabelList"/>
    <dgm:cxn modelId="{D75E8135-DC7F-4BCB-AB48-74DF84C40BBF}" type="presParOf" srcId="{7BF0532C-A7BA-4FA7-B853-F45BB1942BF3}" destId="{2F0D82BB-E590-4C6F-BAB9-8A466867FDB1}" srcOrd="3" destOrd="0" presId="urn:microsoft.com/office/officeart/2018/2/layout/IconLabelList"/>
    <dgm:cxn modelId="{1BF6ED63-75A9-4DE2-AADB-01E308BBF86E}" type="presParOf" srcId="{7BF0532C-A7BA-4FA7-B853-F45BB1942BF3}" destId="{DCDB3957-68BB-4D69-B005-C759ECA719AE}" srcOrd="4" destOrd="0" presId="urn:microsoft.com/office/officeart/2018/2/layout/IconLabelList"/>
    <dgm:cxn modelId="{6536A1F6-AB8B-4C09-A132-92C612C049DF}" type="presParOf" srcId="{DCDB3957-68BB-4D69-B005-C759ECA719AE}" destId="{1F077F23-72C6-4237-B0D8-F66EEAB9E7A5}" srcOrd="0" destOrd="0" presId="urn:microsoft.com/office/officeart/2018/2/layout/IconLabelList"/>
    <dgm:cxn modelId="{79AA84C7-7225-4707-977E-878B149318AD}" type="presParOf" srcId="{DCDB3957-68BB-4D69-B005-C759ECA719AE}" destId="{CCCC101B-FB4B-4549-A5CE-CFA03205CEDC}" srcOrd="1" destOrd="0" presId="urn:microsoft.com/office/officeart/2018/2/layout/IconLabelList"/>
    <dgm:cxn modelId="{2297634A-8423-42BE-A5F6-3548390F9D61}" type="presParOf" srcId="{DCDB3957-68BB-4D69-B005-C759ECA719AE}" destId="{FEE809F9-6177-4D7D-ADEE-31341BFF8040}" srcOrd="2" destOrd="0" presId="urn:microsoft.com/office/officeart/2018/2/layout/IconLabelList"/>
    <dgm:cxn modelId="{CE5E4B9E-3A04-4192-8F47-AFAA0023AED8}" type="presParOf" srcId="{7BF0532C-A7BA-4FA7-B853-F45BB1942BF3}" destId="{98670AB3-8801-41EF-AD4E-1446DAB72308}" srcOrd="5" destOrd="0" presId="urn:microsoft.com/office/officeart/2018/2/layout/IconLabelList"/>
    <dgm:cxn modelId="{1EA6C46F-6A31-4385-A2C5-E31A6488DE21}" type="presParOf" srcId="{7BF0532C-A7BA-4FA7-B853-F45BB1942BF3}" destId="{41C84C16-7B04-42B7-B4AA-A6590627EF3F}" srcOrd="6" destOrd="0" presId="urn:microsoft.com/office/officeart/2018/2/layout/IconLabelList"/>
    <dgm:cxn modelId="{DF6270D0-D393-46EE-806C-ADA96C3A6AFA}" type="presParOf" srcId="{41C84C16-7B04-42B7-B4AA-A6590627EF3F}" destId="{6DE7B2C9-D0C4-4210-8E60-7061A0BA0959}" srcOrd="0" destOrd="0" presId="urn:microsoft.com/office/officeart/2018/2/layout/IconLabelList"/>
    <dgm:cxn modelId="{6AE849C3-3CC5-4AAA-9484-E42C32542B3B}" type="presParOf" srcId="{41C84C16-7B04-42B7-B4AA-A6590627EF3F}" destId="{D910473A-9FF5-491C-8D88-1E782D078237}" srcOrd="1" destOrd="0" presId="urn:microsoft.com/office/officeart/2018/2/layout/IconLabelList"/>
    <dgm:cxn modelId="{1EE1921E-F985-49A4-A0EC-65B1A5FCC9E7}" type="presParOf" srcId="{41C84C16-7B04-42B7-B4AA-A6590627EF3F}" destId="{0F0A8EDF-B5A1-46F8-8836-7692BF945BF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1A153B-E04A-47A8-A44F-492D099AC6E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591923-883D-457E-8871-0A6611A5FA25}">
      <dgm:prSet/>
      <dgm:spPr/>
      <dgm:t>
        <a:bodyPr/>
        <a:lstStyle/>
        <a:p>
          <a:r>
            <a:rPr lang="en-US"/>
            <a:t>Better Accuracy</a:t>
          </a:r>
        </a:p>
      </dgm:t>
    </dgm:pt>
    <dgm:pt modelId="{F4C4A14F-68C0-466C-B892-9CEB40D93853}" type="parTrans" cxnId="{854D0E19-A03D-467A-94AB-A43DB6295629}">
      <dgm:prSet/>
      <dgm:spPr/>
      <dgm:t>
        <a:bodyPr/>
        <a:lstStyle/>
        <a:p>
          <a:endParaRPr lang="en-US"/>
        </a:p>
      </dgm:t>
    </dgm:pt>
    <dgm:pt modelId="{327E809E-BD5A-452E-9F86-31EF6C383DF4}" type="sibTrans" cxnId="{854D0E19-A03D-467A-94AB-A43DB6295629}">
      <dgm:prSet/>
      <dgm:spPr/>
      <dgm:t>
        <a:bodyPr/>
        <a:lstStyle/>
        <a:p>
          <a:endParaRPr lang="en-US"/>
        </a:p>
      </dgm:t>
    </dgm:pt>
    <dgm:pt modelId="{6DF03A54-8347-4282-8BF4-3BF5ACAA7B59}">
      <dgm:prSet/>
      <dgm:spPr/>
      <dgm:t>
        <a:bodyPr/>
        <a:lstStyle/>
        <a:p>
          <a:r>
            <a:rPr lang="en-US"/>
            <a:t>Can work with large dataset</a:t>
          </a:r>
        </a:p>
      </dgm:t>
    </dgm:pt>
    <dgm:pt modelId="{C097045D-DC3F-49B6-8D5A-3936A753FE7D}" type="parTrans" cxnId="{A6B6E26F-835F-419E-BEC0-FE27FA0403DB}">
      <dgm:prSet/>
      <dgm:spPr/>
      <dgm:t>
        <a:bodyPr/>
        <a:lstStyle/>
        <a:p>
          <a:endParaRPr lang="en-US"/>
        </a:p>
      </dgm:t>
    </dgm:pt>
    <dgm:pt modelId="{BD344D5E-02AF-448C-ACDD-3E7E764B9F4C}" type="sibTrans" cxnId="{A6B6E26F-835F-419E-BEC0-FE27FA0403DB}">
      <dgm:prSet/>
      <dgm:spPr/>
      <dgm:t>
        <a:bodyPr/>
        <a:lstStyle/>
        <a:p>
          <a:endParaRPr lang="en-US"/>
        </a:p>
      </dgm:t>
    </dgm:pt>
    <dgm:pt modelId="{838FD3DC-3052-4C91-8450-8D70936C65A4}">
      <dgm:prSet/>
      <dgm:spPr/>
      <dgm:t>
        <a:bodyPr/>
        <a:lstStyle/>
        <a:p>
          <a:r>
            <a:rPr lang="en-US"/>
            <a:t>Multiple decision trees are trained parallelly for prediction.</a:t>
          </a:r>
        </a:p>
      </dgm:t>
    </dgm:pt>
    <dgm:pt modelId="{4A46A161-EC58-4FE5-B2FF-40A79A4E427A}" type="parTrans" cxnId="{0F422F37-BEBC-49F8-B159-373EF4F2547C}">
      <dgm:prSet/>
      <dgm:spPr/>
      <dgm:t>
        <a:bodyPr/>
        <a:lstStyle/>
        <a:p>
          <a:endParaRPr lang="en-US"/>
        </a:p>
      </dgm:t>
    </dgm:pt>
    <dgm:pt modelId="{2CF52DEF-BE40-41D9-A0D3-B0C3C1705AEF}" type="sibTrans" cxnId="{0F422F37-BEBC-49F8-B159-373EF4F2547C}">
      <dgm:prSet/>
      <dgm:spPr/>
      <dgm:t>
        <a:bodyPr/>
        <a:lstStyle/>
        <a:p>
          <a:endParaRPr lang="en-US"/>
        </a:p>
      </dgm:t>
    </dgm:pt>
    <dgm:pt modelId="{C76FD811-C5AC-443E-AB17-A2325798D7D5}">
      <dgm:prSet/>
      <dgm:spPr/>
      <dgm:t>
        <a:bodyPr/>
        <a:lstStyle/>
        <a:p>
          <a:r>
            <a:rPr lang="en-US"/>
            <a:t>Possibility of overfitting is low.</a:t>
          </a:r>
        </a:p>
      </dgm:t>
    </dgm:pt>
    <dgm:pt modelId="{8D0ECA09-A8C5-4532-AA07-AEAF21EE6EDF}" type="parTrans" cxnId="{351C3DAF-DAD2-48D0-9690-AA69092EB49D}">
      <dgm:prSet/>
      <dgm:spPr/>
      <dgm:t>
        <a:bodyPr/>
        <a:lstStyle/>
        <a:p>
          <a:endParaRPr lang="en-US"/>
        </a:p>
      </dgm:t>
    </dgm:pt>
    <dgm:pt modelId="{6A2140BD-8AE8-42A7-A0CE-446689B7B7C2}" type="sibTrans" cxnId="{351C3DAF-DAD2-48D0-9690-AA69092EB49D}">
      <dgm:prSet/>
      <dgm:spPr/>
      <dgm:t>
        <a:bodyPr/>
        <a:lstStyle/>
        <a:p>
          <a:endParaRPr lang="en-US"/>
        </a:p>
      </dgm:t>
    </dgm:pt>
    <dgm:pt modelId="{D7FC8906-2292-4C90-B461-6B9E1F36B197}" type="pres">
      <dgm:prSet presAssocID="{AC1A153B-E04A-47A8-A44F-492D099AC6E6}" presName="root" presStyleCnt="0">
        <dgm:presLayoutVars>
          <dgm:dir/>
          <dgm:resizeHandles val="exact"/>
        </dgm:presLayoutVars>
      </dgm:prSet>
      <dgm:spPr/>
    </dgm:pt>
    <dgm:pt modelId="{2976C8B0-E4F2-4B37-B0E8-4CD2B7CEA9EC}" type="pres">
      <dgm:prSet presAssocID="{65591923-883D-457E-8871-0A6611A5FA25}" presName="compNode" presStyleCnt="0"/>
      <dgm:spPr/>
    </dgm:pt>
    <dgm:pt modelId="{3713148A-077D-46F0-BFFA-1FE0AD7ADC2A}" type="pres">
      <dgm:prSet presAssocID="{65591923-883D-457E-8871-0A6611A5FA2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804AA2B-CF3C-4FAF-AD45-87952F5951CD}" type="pres">
      <dgm:prSet presAssocID="{65591923-883D-457E-8871-0A6611A5FA25}" presName="spaceRect" presStyleCnt="0"/>
      <dgm:spPr/>
    </dgm:pt>
    <dgm:pt modelId="{77188B14-0555-4703-91B4-5D6E6A35062A}" type="pres">
      <dgm:prSet presAssocID="{65591923-883D-457E-8871-0A6611A5FA25}" presName="textRect" presStyleLbl="revTx" presStyleIdx="0" presStyleCnt="4">
        <dgm:presLayoutVars>
          <dgm:chMax val="1"/>
          <dgm:chPref val="1"/>
        </dgm:presLayoutVars>
      </dgm:prSet>
      <dgm:spPr/>
    </dgm:pt>
    <dgm:pt modelId="{36B2B634-4F45-48E3-8BCB-69449EFDE475}" type="pres">
      <dgm:prSet presAssocID="{327E809E-BD5A-452E-9F86-31EF6C383DF4}" presName="sibTrans" presStyleCnt="0"/>
      <dgm:spPr/>
    </dgm:pt>
    <dgm:pt modelId="{DF3BFA4D-2C0A-4EBE-8AB4-FC74357C75FA}" type="pres">
      <dgm:prSet presAssocID="{6DF03A54-8347-4282-8BF4-3BF5ACAA7B59}" presName="compNode" presStyleCnt="0"/>
      <dgm:spPr/>
    </dgm:pt>
    <dgm:pt modelId="{9C0A830F-3E96-44B7-A796-75C144D73CCC}" type="pres">
      <dgm:prSet presAssocID="{6DF03A54-8347-4282-8BF4-3BF5ACAA7B5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36FD2A4-0AD7-4F1D-AAD6-351058E8E5FA}" type="pres">
      <dgm:prSet presAssocID="{6DF03A54-8347-4282-8BF4-3BF5ACAA7B59}" presName="spaceRect" presStyleCnt="0"/>
      <dgm:spPr/>
    </dgm:pt>
    <dgm:pt modelId="{ECD7C195-8A95-4217-B9D5-240F56FA15E1}" type="pres">
      <dgm:prSet presAssocID="{6DF03A54-8347-4282-8BF4-3BF5ACAA7B59}" presName="textRect" presStyleLbl="revTx" presStyleIdx="1" presStyleCnt="4">
        <dgm:presLayoutVars>
          <dgm:chMax val="1"/>
          <dgm:chPref val="1"/>
        </dgm:presLayoutVars>
      </dgm:prSet>
      <dgm:spPr/>
    </dgm:pt>
    <dgm:pt modelId="{21F80A0F-31D6-4D65-A4DC-0DD86263A626}" type="pres">
      <dgm:prSet presAssocID="{BD344D5E-02AF-448C-ACDD-3E7E764B9F4C}" presName="sibTrans" presStyleCnt="0"/>
      <dgm:spPr/>
    </dgm:pt>
    <dgm:pt modelId="{77F36B8C-4676-415A-BFFE-289AD1E57275}" type="pres">
      <dgm:prSet presAssocID="{838FD3DC-3052-4C91-8450-8D70936C65A4}" presName="compNode" presStyleCnt="0"/>
      <dgm:spPr/>
    </dgm:pt>
    <dgm:pt modelId="{3834DC81-6E5A-4961-BF37-F55E4F3292CC}" type="pres">
      <dgm:prSet presAssocID="{838FD3DC-3052-4C91-8450-8D70936C65A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A12C6FF1-5246-4CA6-B60A-EB6B40983518}" type="pres">
      <dgm:prSet presAssocID="{838FD3DC-3052-4C91-8450-8D70936C65A4}" presName="spaceRect" presStyleCnt="0"/>
      <dgm:spPr/>
    </dgm:pt>
    <dgm:pt modelId="{69D13D10-2C7B-4E01-BA2B-0427364EDC36}" type="pres">
      <dgm:prSet presAssocID="{838FD3DC-3052-4C91-8450-8D70936C65A4}" presName="textRect" presStyleLbl="revTx" presStyleIdx="2" presStyleCnt="4">
        <dgm:presLayoutVars>
          <dgm:chMax val="1"/>
          <dgm:chPref val="1"/>
        </dgm:presLayoutVars>
      </dgm:prSet>
      <dgm:spPr/>
    </dgm:pt>
    <dgm:pt modelId="{4C0F5BC2-7B63-42CB-A30A-621CC6076015}" type="pres">
      <dgm:prSet presAssocID="{2CF52DEF-BE40-41D9-A0D3-B0C3C1705AEF}" presName="sibTrans" presStyleCnt="0"/>
      <dgm:spPr/>
    </dgm:pt>
    <dgm:pt modelId="{A5008658-ECB1-445A-BF87-E07D07CD348B}" type="pres">
      <dgm:prSet presAssocID="{C76FD811-C5AC-443E-AB17-A2325798D7D5}" presName="compNode" presStyleCnt="0"/>
      <dgm:spPr/>
    </dgm:pt>
    <dgm:pt modelId="{1DF41B8E-05DF-413D-AAF2-E7737C3A7AC2}" type="pres">
      <dgm:prSet presAssocID="{C76FD811-C5AC-443E-AB17-A2325798D7D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89A53E62-2B67-4FFB-934B-78EACCAF8F1D}" type="pres">
      <dgm:prSet presAssocID="{C76FD811-C5AC-443E-AB17-A2325798D7D5}" presName="spaceRect" presStyleCnt="0"/>
      <dgm:spPr/>
    </dgm:pt>
    <dgm:pt modelId="{B7AAB4CE-0433-4895-9B4A-41DCCD38977D}" type="pres">
      <dgm:prSet presAssocID="{C76FD811-C5AC-443E-AB17-A2325798D7D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54D0E19-A03D-467A-94AB-A43DB6295629}" srcId="{AC1A153B-E04A-47A8-A44F-492D099AC6E6}" destId="{65591923-883D-457E-8871-0A6611A5FA25}" srcOrd="0" destOrd="0" parTransId="{F4C4A14F-68C0-466C-B892-9CEB40D93853}" sibTransId="{327E809E-BD5A-452E-9F86-31EF6C383DF4}"/>
    <dgm:cxn modelId="{0F422F37-BEBC-49F8-B159-373EF4F2547C}" srcId="{AC1A153B-E04A-47A8-A44F-492D099AC6E6}" destId="{838FD3DC-3052-4C91-8450-8D70936C65A4}" srcOrd="2" destOrd="0" parTransId="{4A46A161-EC58-4FE5-B2FF-40A79A4E427A}" sibTransId="{2CF52DEF-BE40-41D9-A0D3-B0C3C1705AEF}"/>
    <dgm:cxn modelId="{B84F8148-1060-44A5-9F56-A8FE09B00730}" type="presOf" srcId="{C76FD811-C5AC-443E-AB17-A2325798D7D5}" destId="{B7AAB4CE-0433-4895-9B4A-41DCCD38977D}" srcOrd="0" destOrd="0" presId="urn:microsoft.com/office/officeart/2018/2/layout/IconLabelList"/>
    <dgm:cxn modelId="{A6B6E26F-835F-419E-BEC0-FE27FA0403DB}" srcId="{AC1A153B-E04A-47A8-A44F-492D099AC6E6}" destId="{6DF03A54-8347-4282-8BF4-3BF5ACAA7B59}" srcOrd="1" destOrd="0" parTransId="{C097045D-DC3F-49B6-8D5A-3936A753FE7D}" sibTransId="{BD344D5E-02AF-448C-ACDD-3E7E764B9F4C}"/>
    <dgm:cxn modelId="{A4E986A1-C3EE-48D1-903E-C9A925B2F5C9}" type="presOf" srcId="{AC1A153B-E04A-47A8-A44F-492D099AC6E6}" destId="{D7FC8906-2292-4C90-B461-6B9E1F36B197}" srcOrd="0" destOrd="0" presId="urn:microsoft.com/office/officeart/2018/2/layout/IconLabelList"/>
    <dgm:cxn modelId="{351C3DAF-DAD2-48D0-9690-AA69092EB49D}" srcId="{AC1A153B-E04A-47A8-A44F-492D099AC6E6}" destId="{C76FD811-C5AC-443E-AB17-A2325798D7D5}" srcOrd="3" destOrd="0" parTransId="{8D0ECA09-A8C5-4532-AA07-AEAF21EE6EDF}" sibTransId="{6A2140BD-8AE8-42A7-A0CE-446689B7B7C2}"/>
    <dgm:cxn modelId="{E2F96BC8-4F5B-4397-B6EF-666487B694F8}" type="presOf" srcId="{6DF03A54-8347-4282-8BF4-3BF5ACAA7B59}" destId="{ECD7C195-8A95-4217-B9D5-240F56FA15E1}" srcOrd="0" destOrd="0" presId="urn:microsoft.com/office/officeart/2018/2/layout/IconLabelList"/>
    <dgm:cxn modelId="{CA4CC2E1-8436-4972-B003-B67C4BA0F318}" type="presOf" srcId="{838FD3DC-3052-4C91-8450-8D70936C65A4}" destId="{69D13D10-2C7B-4E01-BA2B-0427364EDC36}" srcOrd="0" destOrd="0" presId="urn:microsoft.com/office/officeart/2018/2/layout/IconLabelList"/>
    <dgm:cxn modelId="{4035D0F1-1FF0-4DA1-A962-3BA39C2AF93A}" type="presOf" srcId="{65591923-883D-457E-8871-0A6611A5FA25}" destId="{77188B14-0555-4703-91B4-5D6E6A35062A}" srcOrd="0" destOrd="0" presId="urn:microsoft.com/office/officeart/2018/2/layout/IconLabelList"/>
    <dgm:cxn modelId="{58D8CFC9-4940-41B6-82C3-3A0F5A63EFA9}" type="presParOf" srcId="{D7FC8906-2292-4C90-B461-6B9E1F36B197}" destId="{2976C8B0-E4F2-4B37-B0E8-4CD2B7CEA9EC}" srcOrd="0" destOrd="0" presId="urn:microsoft.com/office/officeart/2018/2/layout/IconLabelList"/>
    <dgm:cxn modelId="{E5110DC6-66CD-4D81-AABB-21DEF8B02D63}" type="presParOf" srcId="{2976C8B0-E4F2-4B37-B0E8-4CD2B7CEA9EC}" destId="{3713148A-077D-46F0-BFFA-1FE0AD7ADC2A}" srcOrd="0" destOrd="0" presId="urn:microsoft.com/office/officeart/2018/2/layout/IconLabelList"/>
    <dgm:cxn modelId="{13E77C60-170C-4014-ACBD-9A61DCBA210A}" type="presParOf" srcId="{2976C8B0-E4F2-4B37-B0E8-4CD2B7CEA9EC}" destId="{B804AA2B-CF3C-4FAF-AD45-87952F5951CD}" srcOrd="1" destOrd="0" presId="urn:microsoft.com/office/officeart/2018/2/layout/IconLabelList"/>
    <dgm:cxn modelId="{1C7B5910-DCF2-479A-850D-1D785BB3B571}" type="presParOf" srcId="{2976C8B0-E4F2-4B37-B0E8-4CD2B7CEA9EC}" destId="{77188B14-0555-4703-91B4-5D6E6A35062A}" srcOrd="2" destOrd="0" presId="urn:microsoft.com/office/officeart/2018/2/layout/IconLabelList"/>
    <dgm:cxn modelId="{D345D427-5923-4317-813A-647CBE0C93DD}" type="presParOf" srcId="{D7FC8906-2292-4C90-B461-6B9E1F36B197}" destId="{36B2B634-4F45-48E3-8BCB-69449EFDE475}" srcOrd="1" destOrd="0" presId="urn:microsoft.com/office/officeart/2018/2/layout/IconLabelList"/>
    <dgm:cxn modelId="{5320EDAC-4705-48CE-A674-D6F59A53C83C}" type="presParOf" srcId="{D7FC8906-2292-4C90-B461-6B9E1F36B197}" destId="{DF3BFA4D-2C0A-4EBE-8AB4-FC74357C75FA}" srcOrd="2" destOrd="0" presId="urn:microsoft.com/office/officeart/2018/2/layout/IconLabelList"/>
    <dgm:cxn modelId="{9B0C6977-3BE4-48E8-A952-F0D6D7AA6A4D}" type="presParOf" srcId="{DF3BFA4D-2C0A-4EBE-8AB4-FC74357C75FA}" destId="{9C0A830F-3E96-44B7-A796-75C144D73CCC}" srcOrd="0" destOrd="0" presId="urn:microsoft.com/office/officeart/2018/2/layout/IconLabelList"/>
    <dgm:cxn modelId="{A74DDA69-725E-4E4D-97CA-1AE0D26A549B}" type="presParOf" srcId="{DF3BFA4D-2C0A-4EBE-8AB4-FC74357C75FA}" destId="{736FD2A4-0AD7-4F1D-AAD6-351058E8E5FA}" srcOrd="1" destOrd="0" presId="urn:microsoft.com/office/officeart/2018/2/layout/IconLabelList"/>
    <dgm:cxn modelId="{F7E1E071-53A9-4735-9CD8-C5A2BF0EFDAC}" type="presParOf" srcId="{DF3BFA4D-2C0A-4EBE-8AB4-FC74357C75FA}" destId="{ECD7C195-8A95-4217-B9D5-240F56FA15E1}" srcOrd="2" destOrd="0" presId="urn:microsoft.com/office/officeart/2018/2/layout/IconLabelList"/>
    <dgm:cxn modelId="{C889369B-7781-4327-8470-40DD296C6880}" type="presParOf" srcId="{D7FC8906-2292-4C90-B461-6B9E1F36B197}" destId="{21F80A0F-31D6-4D65-A4DC-0DD86263A626}" srcOrd="3" destOrd="0" presId="urn:microsoft.com/office/officeart/2018/2/layout/IconLabelList"/>
    <dgm:cxn modelId="{D245BEDF-F30D-4990-9396-5BE02FD857E3}" type="presParOf" srcId="{D7FC8906-2292-4C90-B461-6B9E1F36B197}" destId="{77F36B8C-4676-415A-BFFE-289AD1E57275}" srcOrd="4" destOrd="0" presId="urn:microsoft.com/office/officeart/2018/2/layout/IconLabelList"/>
    <dgm:cxn modelId="{2C9F7515-CF37-4543-B440-9F1910DCBD5C}" type="presParOf" srcId="{77F36B8C-4676-415A-BFFE-289AD1E57275}" destId="{3834DC81-6E5A-4961-BF37-F55E4F3292CC}" srcOrd="0" destOrd="0" presId="urn:microsoft.com/office/officeart/2018/2/layout/IconLabelList"/>
    <dgm:cxn modelId="{CC150E5E-9BB9-499C-A5F0-6707A4D7F6B3}" type="presParOf" srcId="{77F36B8C-4676-415A-BFFE-289AD1E57275}" destId="{A12C6FF1-5246-4CA6-B60A-EB6B40983518}" srcOrd="1" destOrd="0" presId="urn:microsoft.com/office/officeart/2018/2/layout/IconLabelList"/>
    <dgm:cxn modelId="{226246AE-265E-4382-974D-66F151994E23}" type="presParOf" srcId="{77F36B8C-4676-415A-BFFE-289AD1E57275}" destId="{69D13D10-2C7B-4E01-BA2B-0427364EDC36}" srcOrd="2" destOrd="0" presId="urn:microsoft.com/office/officeart/2018/2/layout/IconLabelList"/>
    <dgm:cxn modelId="{AF9FED34-3C54-42F1-BC00-22A1ADEB1B8D}" type="presParOf" srcId="{D7FC8906-2292-4C90-B461-6B9E1F36B197}" destId="{4C0F5BC2-7B63-42CB-A30A-621CC6076015}" srcOrd="5" destOrd="0" presId="urn:microsoft.com/office/officeart/2018/2/layout/IconLabelList"/>
    <dgm:cxn modelId="{2CED5E27-4013-4A87-91DD-F606989C3B44}" type="presParOf" srcId="{D7FC8906-2292-4C90-B461-6B9E1F36B197}" destId="{A5008658-ECB1-445A-BF87-E07D07CD348B}" srcOrd="6" destOrd="0" presId="urn:microsoft.com/office/officeart/2018/2/layout/IconLabelList"/>
    <dgm:cxn modelId="{66FB77F1-B1D7-451A-8425-B13F116C8195}" type="presParOf" srcId="{A5008658-ECB1-445A-BF87-E07D07CD348B}" destId="{1DF41B8E-05DF-413D-AAF2-E7737C3A7AC2}" srcOrd="0" destOrd="0" presId="urn:microsoft.com/office/officeart/2018/2/layout/IconLabelList"/>
    <dgm:cxn modelId="{A75A49E8-B315-4131-9D6C-034BD8356777}" type="presParOf" srcId="{A5008658-ECB1-445A-BF87-E07D07CD348B}" destId="{89A53E62-2B67-4FFB-934B-78EACCAF8F1D}" srcOrd="1" destOrd="0" presId="urn:microsoft.com/office/officeart/2018/2/layout/IconLabelList"/>
    <dgm:cxn modelId="{1600B308-145F-4D90-880E-620DA11DF1AD}" type="presParOf" srcId="{A5008658-ECB1-445A-BF87-E07D07CD348B}" destId="{B7AAB4CE-0433-4895-9B4A-41DCCD3897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78FE8-7B56-44FF-B6F2-6F67D14BA2ED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7A7F0-4C16-45A0-9D01-4D334FCF420C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Healthy Existence of agriculture</a:t>
          </a:r>
        </a:p>
      </dsp:txBody>
      <dsp:txXfrm>
        <a:off x="100682" y="2427484"/>
        <a:ext cx="2370489" cy="720000"/>
      </dsp:txXfrm>
    </dsp:sp>
    <dsp:sp modelId="{9ABF5603-F3DC-48EC-A96F-CDD454CFD778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C2825B-6E59-4699-B32F-49648A324A2A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World’s food Demands</a:t>
          </a:r>
        </a:p>
      </dsp:txBody>
      <dsp:txXfrm>
        <a:off x="2886007" y="2427484"/>
        <a:ext cx="2370489" cy="720000"/>
      </dsp:txXfrm>
    </dsp:sp>
    <dsp:sp modelId="{1F077F23-72C6-4237-B0D8-F66EEAB9E7A5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E809F9-6177-4D7D-ADEE-31341BFF8040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Supporting farmers  </a:t>
          </a:r>
          <a:endParaRPr lang="en-US" sz="1500" kern="1200" dirty="0"/>
        </a:p>
      </dsp:txBody>
      <dsp:txXfrm>
        <a:off x="5671332" y="2427484"/>
        <a:ext cx="2370489" cy="720000"/>
      </dsp:txXfrm>
    </dsp:sp>
    <dsp:sp modelId="{6DE7B2C9-D0C4-4210-8E60-7061A0BA0959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A8EDF-B5A1-46F8-8836-7692BF945BFF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Recommend the crop based on the factors</a:t>
          </a:r>
          <a:endParaRPr lang="en-US" sz="1500" kern="1200" dirty="0"/>
        </a:p>
      </dsp:txBody>
      <dsp:txXfrm>
        <a:off x="8456657" y="2427484"/>
        <a:ext cx="237048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13148A-077D-46F0-BFFA-1FE0AD7ADC2A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188B14-0555-4703-91B4-5D6E6A35062A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Better Accuracy</a:t>
          </a:r>
        </a:p>
      </dsp:txBody>
      <dsp:txXfrm>
        <a:off x="100682" y="2427484"/>
        <a:ext cx="2370489" cy="720000"/>
      </dsp:txXfrm>
    </dsp:sp>
    <dsp:sp modelId="{9C0A830F-3E96-44B7-A796-75C144D73CCC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D7C195-8A95-4217-B9D5-240F56FA15E1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Can work with large dataset</a:t>
          </a:r>
        </a:p>
      </dsp:txBody>
      <dsp:txXfrm>
        <a:off x="2886007" y="2427484"/>
        <a:ext cx="2370489" cy="720000"/>
      </dsp:txXfrm>
    </dsp:sp>
    <dsp:sp modelId="{3834DC81-6E5A-4961-BF37-F55E4F3292CC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D13D10-2C7B-4E01-BA2B-0427364EDC36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Multiple decision trees are trained parallelly for prediction.</a:t>
          </a:r>
        </a:p>
      </dsp:txBody>
      <dsp:txXfrm>
        <a:off x="5671332" y="2427484"/>
        <a:ext cx="2370489" cy="720000"/>
      </dsp:txXfrm>
    </dsp:sp>
    <dsp:sp modelId="{1DF41B8E-05DF-413D-AAF2-E7737C3A7AC2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AB4CE-0433-4895-9B4A-41DCCD38977D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Possibility of overfitting is low.</a:t>
          </a:r>
        </a:p>
      </dsp:txBody>
      <dsp:txXfrm>
        <a:off x="8456657" y="2427484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2608F-6879-4578-99B2-67C32F899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6C8C3-CFC4-4BDB-BBDF-A464AB023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C8FCE-6240-4510-A6EC-441F34EFF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07E08-84AB-45C6-B805-7E15023E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F284F-597D-4B3A-B2CC-94FA02963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70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81D1-BCFE-475A-9E40-9E011696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62E2E8-6577-4FCA-A30C-36CCD9875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B4DEA-D17E-4551-BB9A-E66BECB0E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ADE5D-EE61-45DC-A2EF-F562F57C6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AF329-8797-4023-81E7-E33A52D19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1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A9AD42-0D91-45A7-8E40-F37A9D489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A54AC-DC95-4AFA-885D-2E379C1C4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B4ACE-DAC8-44FA-AF62-020D05A3F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18EFF-1595-45EC-ACBC-BD381436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5F2CE-2265-4025-9760-584181E8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332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006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719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690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946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783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4589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491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79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AC43D-6B0B-4EF3-88BD-D14494BF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BBD69-1942-4FF9-8B6F-C715A1EE3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7DEC2-086B-497E-BEC4-1EEAB4B33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692E2-A2FA-4B5F-A9A3-9229F381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8DC1C-5F63-4AAF-BF35-5CCC34701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783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825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9305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3427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15630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94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255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2125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2038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973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CE845-B97F-4F39-AE37-873421594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B4E07-0CDE-411A-A451-5472CB8C5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64263-0BC4-4E1F-A769-7AEB0392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47F83-C367-41A8-B866-DF7D0FE7B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1EE5C-BA33-4735-AEAA-05ACA1C0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803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C2F0-9E06-4F42-B1DA-3A1B2852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97FD0-C56F-444E-BED8-4C5743025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3E630-9769-4A32-AB40-8C5ADB2FA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6B10F-B252-4A8F-8407-BD3ACE54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A074A-20CE-422F-AC20-6A6856893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E4465-EAEB-46B4-BE20-03BE4755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3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6267-D517-415E-8253-54EC269D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A91A2-8682-4DE4-8EB1-C8F3C0904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49230-BAB6-4148-AC8D-B5C78FC402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17701-2B55-4BE7-B72D-357CB15920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FE89E3-3245-424A-A30B-22F94D4EA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B3FAED-859C-43B1-B029-A9E54E3AD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B94A51-FC15-4FD1-9AA9-80EFD362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0E44F5-F4B0-44A6-B09F-49E66833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70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154D-ADF6-44F7-8EE8-C5F5F120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68BD6-C3E1-4677-8B24-9B25CF969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061F0A-9B87-4DF5-901F-6B913622C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AB336-0576-4F00-AD15-C09C66AD4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80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405E7-FCCB-431D-9A21-C6D51129F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EDB68-43F8-4DF7-ABF1-CA9DA03B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7BA1D-B67C-4CF5-A631-3555F8565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404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0D38E-3C54-4379-9FC3-309324CE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3D476-F441-4B85-B623-5B3E7AFCE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EE784-B08D-4CB6-9810-1CBF50CF9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9A7FA-8929-48FC-9D09-E10EEAAB8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EC696-721C-462C-A928-1985C8DB9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8F2E9-E771-4489-A047-0E0EEA8C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06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17CCE-A688-4B46-82F9-5EA7E97D5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D2D4D1-ED9B-40A2-B0C6-1C7837F55E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FC17E-7604-4737-86D9-971BC8A0D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BAB56-096B-4504-86C0-D95C471AC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047CE-1415-4D5E-A9F6-E145CE6A6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7EAD6-EDD4-4239-9E7C-FCF70478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70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F106B3-0DC8-4788-B6D5-19862E295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7DF4A-DF9E-45F5-B22B-38066008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9F1B6-DCAB-44F9-85CE-945301046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A03A-3943-40D6-8D8E-A848144DD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9E7D9-9AB4-4C36-80D4-631AAC50E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85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1E1BF-DB54-454F-A441-3DBB3789932A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1983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F6C3EF-6201-42DE-B715-E0F415A13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099" y="123825"/>
            <a:ext cx="11534775" cy="5924550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Major Project  On</a:t>
            </a:r>
          </a:p>
          <a:p>
            <a:r>
              <a:rPr lang="en-US" sz="4800" b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Crop Yield Prediction</a:t>
            </a:r>
          </a:p>
          <a:p>
            <a:pPr algn="l"/>
            <a:endParaRPr lang="en-US" sz="4800" b="1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4800" b="1" dirty="0"/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3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</a:t>
            </a:r>
          </a:p>
          <a:p>
            <a:pPr algn="l"/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Coordinator</a:t>
            </a:r>
            <a:r>
              <a:rPr lang="en-US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Dr. G. Sai Chaitanya Kumar                               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</a:t>
            </a:r>
          </a:p>
          <a:p>
            <a:pPr algn="l"/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</a:t>
            </a:r>
            <a:r>
              <a:rPr lang="en-US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Mr. CH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Vinay Santhosh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</a:t>
            </a:r>
            <a:r>
              <a:rPr lang="en-US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No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C10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Sowmya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Sree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(18H71A05G4)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K. Hima Soundarya (18H71A05D6)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S.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Akhila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(18H71A05C1)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A. Sai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Samanth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(18H71A05F9)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5472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14B01-47AA-4E61-8B6C-06BC00780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Methodology                 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</a:t>
            </a:r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91AE8-208F-15D5-429F-D71913EC7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IN" dirty="0"/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step is Data Collection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require two datasets, one for predicting the yield algorithm and other for crop recommendation.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information is collected from Kaggle.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have about 250000 instances.</a:t>
            </a:r>
          </a:p>
          <a:p>
            <a:pPr marL="0" indent="0">
              <a:buNone/>
            </a:pPr>
            <a:r>
              <a:rPr lang="en-I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62386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14B01-47AA-4E61-8B6C-06BC00780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Data Pre-Processing		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91AE8-208F-15D5-429F-D71913EC7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2400" dirty="0"/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data pre-processing, we import required packages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dataset and drop the unnecessary columns and check      whether null values are present in our data.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Categorize data for training and testing. </a:t>
            </a:r>
          </a:p>
        </p:txBody>
      </p:sp>
    </p:spTree>
    <p:extLst>
      <p:ext uri="{BB962C8B-B14F-4D97-AF65-F5344CB8AC3E}">
        <p14:creationId xmlns:p14="http://schemas.microsoft.com/office/powerpoint/2010/main" val="2588216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F4783E-C735-425B-AA7C-B49985B31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Proposed System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456D-F3E4-4CEF-AEA7-DB6EC6CB3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50002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intend to build a machine learning model with Random Forest algorithm to provide high accuracy.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supervised learning algorithm, is based on the concept of ensemble learning, which is a process of combining multiple classifiers to solve a complex problem and to improve the performance of the model.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327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E8FAA-2A61-416C-892D-398C9F4CB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Advantages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23A673EB-E825-322B-4DD6-490B93CA63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853920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2226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BAD09-124B-47EC-BB19-BC530AEEA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Technologies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56A94-225A-4111-9D0E-0847163D3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36035"/>
            <a:ext cx="10237304" cy="4081670"/>
          </a:xfrm>
        </p:spPr>
        <p:txBody>
          <a:bodyPr anchor="ctr">
            <a:normAutofit/>
          </a:bodyPr>
          <a:lstStyle/>
          <a:p>
            <a:pPr marL="0" indent="0">
              <a:spcAft>
                <a:spcPts val="790"/>
              </a:spcAft>
              <a:buNone/>
              <a:tabLst>
                <a:tab pos="2025650" algn="l"/>
              </a:tabLst>
            </a:pPr>
            <a:r>
              <a:rPr lang="en-IN" b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Software Requirements:</a:t>
            </a:r>
          </a:p>
          <a:p>
            <a:pPr>
              <a:spcAft>
                <a:spcPts val="790"/>
              </a:spcAft>
              <a:tabLst>
                <a:tab pos="2025650" algn="l"/>
              </a:tabLs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perating System 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7 and above</a:t>
            </a: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spcAft>
                <a:spcPts val="790"/>
              </a:spcAft>
              <a:tabLst>
                <a:tab pos="2025650" algn="l"/>
              </a:tabLs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Platform: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 </a:t>
            </a:r>
            <a:r>
              <a:rPr lang="en-IN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Colab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790"/>
              </a:spcAft>
              <a:tabLst>
                <a:tab pos="2025650" algn="l"/>
              </a:tabLs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>
              <a:spcAft>
                <a:spcPts val="790"/>
              </a:spcAft>
              <a:tabLst>
                <a:tab pos="2025650" algn="l"/>
              </a:tabLst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Flask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2430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58B76-39B8-4553-B42A-2A5C977F6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endParaRPr lang="en-IN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BDF79-BD92-4BB2-9D66-E212A45A6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281039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b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Hardware Requirements:</a:t>
            </a:r>
            <a:endParaRPr lang="en-IN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Processor :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I3 Onwards</a:t>
            </a:r>
          </a:p>
          <a:p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RAM : 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GB</a:t>
            </a:r>
          </a:p>
          <a:p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Hard disk : 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128</a:t>
            </a: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GB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6781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F52E78-9F3E-53D5-E886-365FEE5C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Output Screens                              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IN" sz="2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456EF3-E206-5CAA-9495-1FE5C4017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26" y="1911021"/>
            <a:ext cx="9340947" cy="4818318"/>
          </a:xfrm>
        </p:spPr>
      </p:pic>
    </p:spTree>
    <p:extLst>
      <p:ext uri="{BB962C8B-B14F-4D97-AF65-F5344CB8AC3E}">
        <p14:creationId xmlns:p14="http://schemas.microsoft.com/office/powerpoint/2010/main" val="1894442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EAB74-8322-D8B4-DBF2-9DDBD2CA6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3610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Yield Prediction Page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7A26CB3F-D566-C56F-94E4-727075A26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85279"/>
            <a:ext cx="9895950" cy="4678183"/>
          </a:xfrm>
        </p:spPr>
      </p:pic>
    </p:spTree>
    <p:extLst>
      <p:ext uri="{BB962C8B-B14F-4D97-AF65-F5344CB8AC3E}">
        <p14:creationId xmlns:p14="http://schemas.microsoft.com/office/powerpoint/2010/main" val="983616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93DBB-39BB-9632-0468-0CD0B1484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3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Yield Prediction Output Page</a:t>
            </a:r>
            <a:b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</a:t>
            </a:r>
            <a:endParaRPr lang="en-IN" sz="2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38D8139-0013-6DD1-9711-CF680C7FA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891970"/>
            <a:ext cx="10121705" cy="4671492"/>
          </a:xfrm>
        </p:spPr>
      </p:pic>
    </p:spTree>
    <p:extLst>
      <p:ext uri="{BB962C8B-B14F-4D97-AF65-F5344CB8AC3E}">
        <p14:creationId xmlns:p14="http://schemas.microsoft.com/office/powerpoint/2010/main" val="1873578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2E3EA-ACFB-24A6-80C4-FF73BCAA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Crop Recommendation Page</a:t>
            </a:r>
            <a:b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</a:t>
            </a:r>
            <a:endParaRPr lang="en-IN" sz="22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picture containing text, screenshot, electronics, display&#10;&#10;Description automatically generated">
            <a:extLst>
              <a:ext uri="{FF2B5EF4-FFF2-40B4-BE49-F238E27FC236}">
                <a16:creationId xmlns:a16="http://schemas.microsoft.com/office/drawing/2014/main" id="{C65484CA-AF29-0C9A-683A-6632F6AAE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91970"/>
            <a:ext cx="9748684" cy="4671492"/>
          </a:xfrm>
        </p:spPr>
      </p:pic>
    </p:spTree>
    <p:extLst>
      <p:ext uri="{BB962C8B-B14F-4D97-AF65-F5344CB8AC3E}">
        <p14:creationId xmlns:p14="http://schemas.microsoft.com/office/powerpoint/2010/main" val="2638740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A453F-848B-42A1-97C6-9322FC509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697" y="294539"/>
            <a:ext cx="9895951" cy="1033669"/>
          </a:xfrm>
        </p:spPr>
        <p:txBody>
          <a:bodyPr>
            <a:normAutofit/>
          </a:bodyPr>
          <a:lstStyle/>
          <a:p>
            <a:pPr algn="just"/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Introduction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9CD78-6F95-432A-97F8-3945A8AB4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81" y="2994992"/>
            <a:ext cx="10727634" cy="3586478"/>
          </a:xfrm>
        </p:spPr>
        <p:txBody>
          <a:bodyPr anchor="ctr"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than 50% of India's population are dependent on agriculture for their survival.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ost of the agricultural crops are being badly affected in terms of their performance over a period of the last two decades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Agricultural crop prediction depends on biology,</a:t>
            </a:r>
            <a:r>
              <a:rPr lang="en-I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climate , economy , geography.</a:t>
            </a:r>
          </a:p>
          <a:p>
            <a:pPr marL="0" indent="0" algn="just">
              <a:buNone/>
            </a:pPr>
            <a:endParaRPr lang="en-I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rop yield is central to addressing food security challenges.</a:t>
            </a:r>
            <a:endParaRPr lang="en-I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002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21C69-8CCA-ED19-26F4-AD5012BB7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Crop Recommendation Output Page</a:t>
            </a:r>
            <a:b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</a:t>
            </a:r>
            <a:endParaRPr lang="en-IN" sz="22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A0B972-C228-379F-2596-ECA693974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91970"/>
            <a:ext cx="9895950" cy="4671492"/>
          </a:xfrm>
        </p:spPr>
      </p:pic>
    </p:spTree>
    <p:extLst>
      <p:ext uri="{BB962C8B-B14F-4D97-AF65-F5344CB8AC3E}">
        <p14:creationId xmlns:p14="http://schemas.microsoft.com/office/powerpoint/2010/main" val="3026978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94033-88D3-4E30-A08A-56376F611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Conclusion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6094D-0E1A-4CAA-B124-6D72B844A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Now-a-days, farmers facing so many challenges due to variations in weather, climate, and other such environmental conditions have become a major risk for the healthy existence of agriculture.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solve these challenges and get rid of these problems we intended to build a good model for predicting crop yield using machine learning algorithms, those are linear regression, Random Forest.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this model we can predict the yield of a crop by considering the soil type,  crop type and other factors.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511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1783E-104A-46DD-B1B5-EA50FE4E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941" y="294538"/>
            <a:ext cx="1011461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References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F2DA1-5BF2-4656-A42E-F59F2827C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940" y="1885279"/>
            <a:ext cx="9621078" cy="4528772"/>
          </a:xfrm>
        </p:spPr>
        <p:txBody>
          <a:bodyPr anchor="ctr">
            <a:normAutofit fontScale="92500" lnSpcReduction="10000"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Keita, N. Improving cost-effectiveness and relevance of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agricultural censuses 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africa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Linking population and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agricultural censuses, 2018.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Keita, N. Improving cost-effectiveness and relevance of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agricultural censuses 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africa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Linking population and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agricultural censuses. 04 2019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Kuwata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Shibasaki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Estimating crop yields with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deep learning and remotely sensed data. In Geoscience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and Remote Sensing Symposium (IGARSS), 2015 IEEE</a:t>
            </a:r>
          </a:p>
        </p:txBody>
      </p:sp>
    </p:spTree>
    <p:extLst>
      <p:ext uri="{BB962C8B-B14F-4D97-AF65-F5344CB8AC3E}">
        <p14:creationId xmlns:p14="http://schemas.microsoft.com/office/powerpoint/2010/main" val="193837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14B01-47AA-4E61-8B6C-06BC00780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Limitations	  		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91AE8-208F-15D5-429F-D71913EC7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suitable for linear methods 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number of  trees can make the algorithm slow.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data can alters the ability to calculate accurate predictions</a:t>
            </a:r>
          </a:p>
        </p:txBody>
      </p:sp>
    </p:spTree>
    <p:extLst>
      <p:ext uri="{BB962C8B-B14F-4D97-AF65-F5344CB8AC3E}">
        <p14:creationId xmlns:p14="http://schemas.microsoft.com/office/powerpoint/2010/main" val="331798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lants in a field">
            <a:extLst>
              <a:ext uri="{FF2B5EF4-FFF2-40B4-BE49-F238E27FC236}">
                <a16:creationId xmlns:a16="http://schemas.microsoft.com/office/drawing/2014/main" id="{6A404570-7DD7-48FB-BDA4-A4DE1C52B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636C2-BEFD-4B64-8B6E-223A88601F58}"/>
              </a:ext>
            </a:extLst>
          </p:cNvPr>
          <p:cNvSpPr txBox="1"/>
          <p:nvPr/>
        </p:nvSpPr>
        <p:spPr>
          <a:xfrm>
            <a:off x="2366010" y="2242539"/>
            <a:ext cx="7459980" cy="1425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Thank You 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rgbClr val="4B5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66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11369-1910-4E9E-B066-1F135107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13" y="294538"/>
            <a:ext cx="10273637" cy="1033669"/>
          </a:xfrm>
        </p:spPr>
        <p:txBody>
          <a:bodyPr>
            <a:normAutofit/>
          </a:bodyPr>
          <a:lstStyle/>
          <a:p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C0842-4FDD-4303-9848-178926DAF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913" y="2570922"/>
            <a:ext cx="10101717" cy="4581615"/>
          </a:xfrm>
        </p:spPr>
        <p:txBody>
          <a:bodyPr anchor="ctr"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to get rid of these problems we intended to build a model for predicting crop yield using machine learning algorithm, that is Random Forest. 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prediction made by machine learning algorithms will help the farmers to come to a decision which crop to grow to induce the most yield.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prediction is based on analyzing a static set of historical data.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which we developed, runs the algorithm and shows the list of crops suitable for entered data with predicted yield value.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b="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49139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88F2B-248A-4B24-BB9C-FFAA5BB0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27" y="294538"/>
            <a:ext cx="10498923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Problem Statement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B4E54-A24C-4413-8C67-FC40D48C8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27" y="2054088"/>
            <a:ext cx="10340256" cy="3949148"/>
          </a:xfrm>
        </p:spPr>
        <p:txBody>
          <a:bodyPr anchor="ctr">
            <a:normAutofit fontScale="92500"/>
          </a:bodyPr>
          <a:lstStyle/>
          <a:p>
            <a:pPr algn="just"/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Agriculture plays a critical role in the global economy. </a:t>
            </a:r>
          </a:p>
          <a:p>
            <a:pPr marL="0" indent="0" algn="just">
              <a:buNone/>
            </a:pPr>
            <a:endParaRPr lang="en-US" sz="2400" b="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Crop yield prediction is an important agricultural problem. </a:t>
            </a:r>
          </a:p>
          <a:p>
            <a:pPr algn="just"/>
            <a:endParaRPr lang="en-US" sz="24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Agricultural yield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primarly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depends on weather conditions(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rain,temperature,etc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4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information about history of crop yield is important.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decisions related to agricultural risk management and future predictions.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574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CF572-AAA4-4A66-AECA-130C674A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Motivation Problem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5B3DA022-B1A9-B581-F20B-E737C523F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041743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3333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99744-86CE-4FB5-B4EE-E12D6C60E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595" y="294538"/>
            <a:ext cx="10402956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Literature Survey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75C6BD83-17F3-4EB5-B891-04E7CA213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119617"/>
              </p:ext>
            </p:extLst>
          </p:nvPr>
        </p:nvGraphicFramePr>
        <p:xfrm>
          <a:off x="864594" y="2319129"/>
          <a:ext cx="10466015" cy="3398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5589">
                  <a:extLst>
                    <a:ext uri="{9D8B030D-6E8A-4147-A177-3AD203B41FA5}">
                      <a16:colId xmlns:a16="http://schemas.microsoft.com/office/drawing/2014/main" val="1398830507"/>
                    </a:ext>
                  </a:extLst>
                </a:gridCol>
                <a:gridCol w="2100445">
                  <a:extLst>
                    <a:ext uri="{9D8B030D-6E8A-4147-A177-3AD203B41FA5}">
                      <a16:colId xmlns:a16="http://schemas.microsoft.com/office/drawing/2014/main" val="1889552034"/>
                    </a:ext>
                  </a:extLst>
                </a:gridCol>
                <a:gridCol w="2117722">
                  <a:extLst>
                    <a:ext uri="{9D8B030D-6E8A-4147-A177-3AD203B41FA5}">
                      <a16:colId xmlns:a16="http://schemas.microsoft.com/office/drawing/2014/main" val="1385492185"/>
                    </a:ext>
                  </a:extLst>
                </a:gridCol>
                <a:gridCol w="2114383">
                  <a:extLst>
                    <a:ext uri="{9D8B030D-6E8A-4147-A177-3AD203B41FA5}">
                      <a16:colId xmlns:a16="http://schemas.microsoft.com/office/drawing/2014/main" val="3770548761"/>
                    </a:ext>
                  </a:extLst>
                </a:gridCol>
                <a:gridCol w="1997876">
                  <a:extLst>
                    <a:ext uri="{9D8B030D-6E8A-4147-A177-3AD203B41FA5}">
                      <a16:colId xmlns:a16="http://schemas.microsoft.com/office/drawing/2014/main" val="2730894603"/>
                    </a:ext>
                  </a:extLst>
                </a:gridCol>
              </a:tblGrid>
              <a:tr h="1007166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and Name of the Author</a:t>
                      </a:r>
                      <a:endParaRPr lang="en-IN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the journal and year</a:t>
                      </a:r>
                      <a:endParaRPr lang="en-IN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Algorithms/Technique used</a:t>
                      </a:r>
                      <a:endParaRPr lang="en-IN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</a:t>
                      </a:r>
                      <a:endParaRPr lang="en-IN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Disadvantages</a:t>
                      </a:r>
                      <a:endParaRPr lang="en-IN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1941"/>
                  </a:ext>
                </a:extLst>
              </a:tr>
              <a:tr h="2209979">
                <a:tc>
                  <a:txBody>
                    <a:bodyPr/>
                    <a:lstStyle/>
                    <a:p>
                      <a:r>
                        <a:rPr lang="en-US" dirty="0"/>
                        <a:t>Crop yield prediction using machine learning.</a:t>
                      </a:r>
                    </a:p>
                    <a:p>
                      <a:r>
                        <a:rPr lang="en-US" dirty="0"/>
                        <a:t>M S Minu Sanju Dharan</a:t>
                      </a:r>
                    </a:p>
                    <a:p>
                      <a:r>
                        <a:rPr lang="en-US" dirty="0"/>
                        <a:t>Christo Immanuel</a:t>
                      </a:r>
                    </a:p>
                    <a:p>
                      <a:r>
                        <a:rPr lang="en-US" dirty="0"/>
                        <a:t>Deepak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SRM University of Science and Technology</a:t>
                      </a:r>
                    </a:p>
                    <a:p>
                      <a:r>
                        <a:rPr lang="en-US" dirty="0"/>
                        <a:t>2020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  <a:p>
                      <a:r>
                        <a:rPr lang="en-US" dirty="0"/>
                        <a:t>,K Nearest Neighbor, Hadoop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The web application likewise gives a discussion to the  ranchers  to  stock  the  merchandise  without mediators.</a:t>
                      </a:r>
                      <a:endParaRPr lang="en-IN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KNN Algorithm Sensitive to noisy and missing data.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457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106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EB932-280F-405E-8DC3-E6E6B0C1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1" y="294538"/>
            <a:ext cx="10472420" cy="1033669"/>
          </a:xfrm>
        </p:spPr>
        <p:txBody>
          <a:bodyPr>
            <a:normAutofit/>
          </a:bodyPr>
          <a:lstStyle/>
          <a:p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7B2A3-5166-4989-810F-25929F6DE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Title and Name of the Author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Name of the journal and year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Algorithms/Technique used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IN" sz="2000" dirty="0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B7A05752-8726-444F-9EF3-15AB0DFDC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179726"/>
              </p:ext>
            </p:extLst>
          </p:nvPr>
        </p:nvGraphicFramePr>
        <p:xfrm>
          <a:off x="795130" y="2146851"/>
          <a:ext cx="11010114" cy="3330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383">
                  <a:extLst>
                    <a:ext uri="{9D8B030D-6E8A-4147-A177-3AD203B41FA5}">
                      <a16:colId xmlns:a16="http://schemas.microsoft.com/office/drawing/2014/main" val="3069526649"/>
                    </a:ext>
                  </a:extLst>
                </a:gridCol>
                <a:gridCol w="2385391">
                  <a:extLst>
                    <a:ext uri="{9D8B030D-6E8A-4147-A177-3AD203B41FA5}">
                      <a16:colId xmlns:a16="http://schemas.microsoft.com/office/drawing/2014/main" val="1101606377"/>
                    </a:ext>
                  </a:extLst>
                </a:gridCol>
                <a:gridCol w="2214042">
                  <a:extLst>
                    <a:ext uri="{9D8B030D-6E8A-4147-A177-3AD203B41FA5}">
                      <a16:colId xmlns:a16="http://schemas.microsoft.com/office/drawing/2014/main" val="2356086832"/>
                    </a:ext>
                  </a:extLst>
                </a:gridCol>
                <a:gridCol w="2039149">
                  <a:extLst>
                    <a:ext uri="{9D8B030D-6E8A-4147-A177-3AD203B41FA5}">
                      <a16:colId xmlns:a16="http://schemas.microsoft.com/office/drawing/2014/main" val="3293262057"/>
                    </a:ext>
                  </a:extLst>
                </a:gridCol>
                <a:gridCol w="2039149">
                  <a:extLst>
                    <a:ext uri="{9D8B030D-6E8A-4147-A177-3AD203B41FA5}">
                      <a16:colId xmlns:a16="http://schemas.microsoft.com/office/drawing/2014/main" val="465332019"/>
                    </a:ext>
                  </a:extLst>
                </a:gridCol>
              </a:tblGrid>
              <a:tr h="13185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Title and Name of the Author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Name of the journal and year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Algorithms/Technique used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Advantages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Disadvantages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701810"/>
                  </a:ext>
                </a:extLst>
              </a:tr>
              <a:tr h="1318592">
                <a:tc>
                  <a:txBody>
                    <a:bodyPr/>
                    <a:lstStyle/>
                    <a:p>
                      <a:r>
                        <a:rPr lang="en-US" dirty="0" err="1"/>
                        <a:t>Agro</a:t>
                      </a:r>
                      <a:r>
                        <a:rPr lang="en-US" dirty="0"/>
                        <a:t>-genius : Crop Prediction using Machine Learning</a:t>
                      </a:r>
                    </a:p>
                    <a:p>
                      <a:r>
                        <a:rPr lang="en-IN" dirty="0" err="1"/>
                        <a:t>Anjalie</a:t>
                      </a:r>
                      <a:r>
                        <a:rPr lang="en-IN" dirty="0"/>
                        <a:t> Gamage</a:t>
                      </a:r>
                    </a:p>
                    <a:p>
                      <a:r>
                        <a:rPr lang="en-IN" dirty="0" err="1"/>
                        <a:t>Puvipavan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Palendrarajah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Sri Lanka Institute of Information Technology</a:t>
                      </a:r>
                    </a:p>
                    <a:p>
                      <a:r>
                        <a:rPr lang="en-US" dirty="0"/>
                        <a:t>Oct 2019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linear regression and ARIMA Model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Recommends crop harvesting duration.</a:t>
                      </a:r>
                    </a:p>
                    <a:p>
                      <a:r>
                        <a:rPr lang="en-US" dirty="0"/>
                        <a:t>Currently cultivated crop which are updated biweekly.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 data is used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79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28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D6A92-15E9-4A8D-B89E-285F29FDB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Dataset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FBFFC-48F6-4A5F-8609-198A16BD2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is taken from Kaggle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IN" sz="20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4FEA3C6-B1A4-451C-B755-47E337897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92" y="2817818"/>
            <a:ext cx="7906043" cy="34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41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14B01-47AA-4E61-8B6C-06BC00780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Architecture Diagram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F21AC02-7BAC-4DF1-9F1E-0B17C6A97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91" y="2293034"/>
            <a:ext cx="8201463" cy="3910819"/>
          </a:xfrm>
        </p:spPr>
      </p:pic>
    </p:spTree>
    <p:extLst>
      <p:ext uri="{BB962C8B-B14F-4D97-AF65-F5344CB8AC3E}">
        <p14:creationId xmlns:p14="http://schemas.microsoft.com/office/powerpoint/2010/main" val="26018537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1090</TotalTime>
  <Words>937</Words>
  <Application>Microsoft Office PowerPoint</Application>
  <PresentationFormat>Widescreen</PresentationFormat>
  <Paragraphs>157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Bookman Old Style</vt:lpstr>
      <vt:lpstr>Calibri</vt:lpstr>
      <vt:lpstr>Calibri Light</vt:lpstr>
      <vt:lpstr>Rockwell</vt:lpstr>
      <vt:lpstr>Times New Roman</vt:lpstr>
      <vt:lpstr>Office Theme</vt:lpstr>
      <vt:lpstr>Damask</vt:lpstr>
      <vt:lpstr>PowerPoint Presentation</vt:lpstr>
      <vt:lpstr>   Introduction</vt:lpstr>
      <vt:lpstr>PowerPoint Presentation</vt:lpstr>
      <vt:lpstr>    Problem Statement</vt:lpstr>
      <vt:lpstr>  Motivation Problem</vt:lpstr>
      <vt:lpstr>   Literature Survey</vt:lpstr>
      <vt:lpstr>PowerPoint Presentation</vt:lpstr>
      <vt:lpstr>    Dataset</vt:lpstr>
      <vt:lpstr>  Architecture Diagram</vt:lpstr>
      <vt:lpstr>  Methodology                 Data exploration </vt:lpstr>
      <vt:lpstr>    Data Pre-Processing  </vt:lpstr>
      <vt:lpstr>   Proposed System</vt:lpstr>
      <vt:lpstr>      Advantages</vt:lpstr>
      <vt:lpstr>     Technologies</vt:lpstr>
      <vt:lpstr>PowerPoint Presentation</vt:lpstr>
      <vt:lpstr>   Output Screens                              Home Page</vt:lpstr>
      <vt:lpstr>              Yield Prediction Page</vt:lpstr>
      <vt:lpstr>           Yield Prediction Output Page                                                                                                               </vt:lpstr>
      <vt:lpstr>            Crop Recommendation Page                                                                                                                </vt:lpstr>
      <vt:lpstr>     Crop Recommendation Output Page                                                                                                            </vt:lpstr>
      <vt:lpstr>      Conclusion</vt:lpstr>
      <vt:lpstr>    References</vt:lpstr>
      <vt:lpstr>      Limitations  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Maddukuri, Ajay Kumar</dc:creator>
  <cp:lastModifiedBy>Maddukuri, Ajay Kumar</cp:lastModifiedBy>
  <cp:revision>42</cp:revision>
  <dcterms:created xsi:type="dcterms:W3CDTF">2021-10-06T11:45:51Z</dcterms:created>
  <dcterms:modified xsi:type="dcterms:W3CDTF">2022-06-23T13:25:23Z</dcterms:modified>
</cp:coreProperties>
</file>